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300" r:id="rId3"/>
    <p:sldId id="301" r:id="rId4"/>
    <p:sldId id="302" r:id="rId5"/>
    <p:sldId id="304" r:id="rId6"/>
    <p:sldId id="305" r:id="rId7"/>
    <p:sldId id="306" r:id="rId8"/>
    <p:sldId id="303" r:id="rId9"/>
    <p:sldId id="282" r:id="rId10"/>
    <p:sldId id="297" r:id="rId11"/>
    <p:sldId id="296" r:id="rId12"/>
    <p:sldId id="298" r:id="rId13"/>
    <p:sldId id="295" r:id="rId14"/>
    <p:sldId id="307" r:id="rId15"/>
    <p:sldId id="29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932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924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6406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8381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03847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6336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3504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56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970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69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670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07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55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57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116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970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B93A6-EE72-4A99-B865-84A9A08E46B8}" type="datetimeFigureOut">
              <a:rPr lang="ko-KR" altLang="en-US" smtClean="0"/>
              <a:t>2022-10-30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627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ornox.github.io/AnimalFarmWebG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1FC35A-340E-3E17-EC62-9E606A2392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졸업논문 </a:t>
            </a:r>
            <a:r>
              <a:rPr lang="en-US" altLang="ko-KR" dirty="0"/>
              <a:t>10</a:t>
            </a:r>
            <a:r>
              <a:rPr lang="ko-KR" altLang="en-US" dirty="0"/>
              <a:t>주차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BEDDD-5C55-9638-C543-464E5AD730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2019102114 </a:t>
            </a:r>
            <a:r>
              <a:rPr lang="ko-KR" altLang="en-US" dirty="0"/>
              <a:t>이륜하</a:t>
            </a:r>
          </a:p>
        </p:txBody>
      </p:sp>
    </p:spTree>
    <p:extLst>
      <p:ext uri="{BB962C8B-B14F-4D97-AF65-F5344CB8AC3E}">
        <p14:creationId xmlns:p14="http://schemas.microsoft.com/office/powerpoint/2010/main" val="2013287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군집 비율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생태계 전체의 개체들을 전부 저장한 </a:t>
            </a:r>
            <a:r>
              <a:rPr lang="en-US" altLang="ko-KR" dirty="0">
                <a:latin typeface="+mj-ea"/>
                <a:ea typeface="+mj-ea"/>
              </a:rPr>
              <a:t>ecosystem manager</a:t>
            </a: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각 개체들의 수를 </a:t>
            </a:r>
            <a:r>
              <a:rPr lang="en-US" altLang="ko-KR" dirty="0">
                <a:latin typeface="+mj-ea"/>
                <a:ea typeface="+mj-ea"/>
              </a:rPr>
              <a:t>UI</a:t>
            </a:r>
            <a:r>
              <a:rPr lang="ko-KR" altLang="en-US" dirty="0">
                <a:latin typeface="+mj-ea"/>
                <a:ea typeface="+mj-ea"/>
              </a:rPr>
              <a:t>에 그래프로 표시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포식자에 비해 피식자의 비율이 너무 높으면 리스트에서 알맞은 개체군 유입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비율 관계는 </a:t>
            </a:r>
            <a:r>
              <a:rPr lang="en-US" altLang="ko-KR" dirty="0">
                <a:latin typeface="+mj-ea"/>
                <a:ea typeface="+mj-ea"/>
              </a:rPr>
              <a:t>prey-predator </a:t>
            </a:r>
            <a:r>
              <a:rPr lang="ko-KR" altLang="en-US" dirty="0">
                <a:latin typeface="+mj-ea"/>
                <a:ea typeface="+mj-ea"/>
              </a:rPr>
              <a:t>수식을 이용하고자 함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 err="1">
                <a:latin typeface="+mj-ea"/>
                <a:ea typeface="+mj-ea"/>
              </a:rPr>
              <a:t>맵이</a:t>
            </a:r>
            <a:r>
              <a:rPr lang="ko-KR" altLang="en-US" dirty="0">
                <a:latin typeface="+mj-ea"/>
                <a:ea typeface="+mj-ea"/>
              </a:rPr>
              <a:t> 감당 가능한 개체군 비율</a:t>
            </a:r>
            <a:r>
              <a:rPr lang="en-US" altLang="ko-KR" dirty="0">
                <a:latin typeface="+mj-ea"/>
                <a:ea typeface="+mj-ea"/>
              </a:rPr>
              <a:t>?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K</a:t>
            </a:r>
            <a:r>
              <a:rPr lang="ko-KR" altLang="en-US" dirty="0">
                <a:latin typeface="+mj-ea"/>
                <a:ea typeface="+mj-ea"/>
              </a:rPr>
              <a:t>는 식물의 양으로 조절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식물을 생태계가 생산 가능한 에너지의 시작점으로 설정 </a:t>
            </a:r>
            <a:endParaRPr lang="en-US" altLang="ko-KR" dirty="0">
              <a:latin typeface="+mj-ea"/>
              <a:ea typeface="+mj-ea"/>
            </a:endParaRPr>
          </a:p>
          <a:p>
            <a:pPr lvl="1" latinLnBrk="0"/>
            <a:r>
              <a:rPr lang="ko-KR" altLang="en-US" dirty="0" err="1">
                <a:latin typeface="+mj-ea"/>
                <a:ea typeface="+mj-ea"/>
              </a:rPr>
              <a:t>랜덤하게</a:t>
            </a:r>
            <a:r>
              <a:rPr lang="ko-KR" altLang="en-US" dirty="0">
                <a:latin typeface="+mj-ea"/>
                <a:ea typeface="+mj-ea"/>
              </a:rPr>
              <a:t> 뿌려지는 태양에너지와 비슷한 수준</a:t>
            </a:r>
            <a:r>
              <a:rPr lang="en-US" altLang="ko-KR" dirty="0">
                <a:latin typeface="+mj-ea"/>
                <a:ea typeface="+mj-ea"/>
              </a:rPr>
              <a:t>?</a:t>
            </a:r>
          </a:p>
          <a:p>
            <a:pPr lvl="1" latinLnBrk="0"/>
            <a:r>
              <a:rPr lang="ko-KR" altLang="en-US" dirty="0">
                <a:latin typeface="+mj-ea"/>
                <a:ea typeface="+mj-ea"/>
              </a:rPr>
              <a:t>최소한 한 지점에서 확산하는 방식</a:t>
            </a:r>
            <a:r>
              <a:rPr lang="en-US" altLang="ko-KR" dirty="0">
                <a:latin typeface="+mj-ea"/>
                <a:ea typeface="+mj-ea"/>
              </a:rPr>
              <a:t>?</a:t>
            </a: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90300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논문 최대한 구현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생태계를 어떻게 시각화할지에 대한 좋은 제안서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그 위에 다양한 논문에서 발췌한 아이디어를 쌓아가고자 함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038372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시각화 방안 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게임 외적 시점에서 플레이어의 결과에 따라 실제 비율이 어떻게 달라질지 조명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그림처럼 </a:t>
            </a:r>
            <a:r>
              <a:rPr lang="ko-KR" altLang="en-US" dirty="0" err="1">
                <a:latin typeface="+mj-ea"/>
                <a:ea typeface="+mj-ea"/>
              </a:rPr>
              <a:t>맵에서</a:t>
            </a:r>
            <a:r>
              <a:rPr lang="ko-KR" altLang="en-US" dirty="0">
                <a:latin typeface="+mj-ea"/>
                <a:ea typeface="+mj-ea"/>
              </a:rPr>
              <a:t> 각 개체들을 추적할 수 있으면 좋겠다는 생각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옆에 각 </a:t>
            </a:r>
            <a:r>
              <a:rPr lang="ko-KR" altLang="en-US" dirty="0" err="1">
                <a:latin typeface="+mj-ea"/>
                <a:ea typeface="+mj-ea"/>
              </a:rPr>
              <a:t>개체수를</a:t>
            </a:r>
            <a:r>
              <a:rPr lang="ko-KR" altLang="en-US" dirty="0">
                <a:latin typeface="+mj-ea"/>
                <a:ea typeface="+mj-ea"/>
              </a:rPr>
              <a:t> 비율로 볼 수 있으면 좋을 듯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90FABA-4589-4BA9-21E0-AEAE8B11DC5A}"/>
              </a:ext>
            </a:extLst>
          </p:cNvPr>
          <p:cNvSpPr/>
          <p:nvPr/>
        </p:nvSpPr>
        <p:spPr>
          <a:xfrm>
            <a:off x="3613212" y="3346882"/>
            <a:ext cx="4421080" cy="293850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439E617-738C-8EE9-6FE5-88F76AEC4CAE}"/>
              </a:ext>
            </a:extLst>
          </p:cNvPr>
          <p:cNvSpPr/>
          <p:nvPr/>
        </p:nvSpPr>
        <p:spPr>
          <a:xfrm>
            <a:off x="4435284" y="5058878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0139FE-2DEF-051E-C4E4-5FD2023A99D0}"/>
              </a:ext>
            </a:extLst>
          </p:cNvPr>
          <p:cNvSpPr/>
          <p:nvPr/>
        </p:nvSpPr>
        <p:spPr>
          <a:xfrm>
            <a:off x="7235301" y="3506679"/>
            <a:ext cx="594804" cy="1864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4DFAA04-30AA-6AC8-AE94-A019AD579186}"/>
              </a:ext>
            </a:extLst>
          </p:cNvPr>
          <p:cNvSpPr/>
          <p:nvPr/>
        </p:nvSpPr>
        <p:spPr>
          <a:xfrm>
            <a:off x="6986726" y="3759692"/>
            <a:ext cx="843379" cy="1864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45B5AC-CE9C-DF19-B90A-BA2CC4792C1B}"/>
              </a:ext>
            </a:extLst>
          </p:cNvPr>
          <p:cNvSpPr/>
          <p:nvPr/>
        </p:nvSpPr>
        <p:spPr>
          <a:xfrm>
            <a:off x="6649375" y="4008268"/>
            <a:ext cx="1180730" cy="1708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3358CBFE-A48C-5465-741E-42F66A1DDADE}"/>
              </a:ext>
            </a:extLst>
          </p:cNvPr>
          <p:cNvSpPr/>
          <p:nvPr/>
        </p:nvSpPr>
        <p:spPr>
          <a:xfrm>
            <a:off x="5084833" y="5379954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32BCAAA-4E11-E4FA-F03C-B981EFC59542}"/>
              </a:ext>
            </a:extLst>
          </p:cNvPr>
          <p:cNvSpPr/>
          <p:nvPr/>
        </p:nvSpPr>
        <p:spPr>
          <a:xfrm>
            <a:off x="4914382" y="3711754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B82F078-433E-3CDB-CCE8-0E39C35E673E}"/>
              </a:ext>
            </a:extLst>
          </p:cNvPr>
          <p:cNvSpPr/>
          <p:nvPr/>
        </p:nvSpPr>
        <p:spPr>
          <a:xfrm>
            <a:off x="6457912" y="5108298"/>
            <a:ext cx="271656" cy="2716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67C310-4465-6AE3-BF04-6622271F0EBA}"/>
              </a:ext>
            </a:extLst>
          </p:cNvPr>
          <p:cNvSpPr/>
          <p:nvPr/>
        </p:nvSpPr>
        <p:spPr>
          <a:xfrm>
            <a:off x="5823752" y="3991868"/>
            <a:ext cx="271656" cy="2716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BCBFE7E6-8735-84C3-F044-DBDB4739E5D5}"/>
              </a:ext>
            </a:extLst>
          </p:cNvPr>
          <p:cNvSpPr/>
          <p:nvPr/>
        </p:nvSpPr>
        <p:spPr>
          <a:xfrm>
            <a:off x="4333190" y="4074987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53275A96-45D4-88E6-14D9-7EDBF2CC8042}"/>
              </a:ext>
            </a:extLst>
          </p:cNvPr>
          <p:cNvSpPr/>
          <p:nvPr/>
        </p:nvSpPr>
        <p:spPr>
          <a:xfrm>
            <a:off x="4827381" y="4310996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621B19C8-F53C-0E8E-506F-83553BB7CBAD}"/>
              </a:ext>
            </a:extLst>
          </p:cNvPr>
          <p:cNvSpPr/>
          <p:nvPr/>
        </p:nvSpPr>
        <p:spPr>
          <a:xfrm>
            <a:off x="4348282" y="4574254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B0EE572F-F7E9-A3A6-564C-803DAD6A44D6}"/>
              </a:ext>
            </a:extLst>
          </p:cNvPr>
          <p:cNvSpPr/>
          <p:nvPr/>
        </p:nvSpPr>
        <p:spPr>
          <a:xfrm>
            <a:off x="6850898" y="5424724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8FF1735F-0A33-0514-48DF-E055C23A5ED7}"/>
              </a:ext>
            </a:extLst>
          </p:cNvPr>
          <p:cNvSpPr/>
          <p:nvPr/>
        </p:nvSpPr>
        <p:spPr>
          <a:xfrm>
            <a:off x="6364697" y="5814314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F7C59B85-C788-284D-2AC2-481F551801F4}"/>
              </a:ext>
            </a:extLst>
          </p:cNvPr>
          <p:cNvSpPr/>
          <p:nvPr/>
        </p:nvSpPr>
        <p:spPr>
          <a:xfrm>
            <a:off x="5303222" y="4662265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51D5F6-BE80-57BA-73B9-E39E7EAAE481}"/>
              </a:ext>
            </a:extLst>
          </p:cNvPr>
          <p:cNvSpPr/>
          <p:nvPr/>
        </p:nvSpPr>
        <p:spPr>
          <a:xfrm>
            <a:off x="7173749" y="5775116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902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시각화 방안</a:t>
            </a:r>
            <a:endParaRPr lang="en-US" altLang="ko-KR" dirty="0">
              <a:latin typeface="+mj-ea"/>
              <a:ea typeface="+mj-ea"/>
            </a:endParaRPr>
          </a:p>
          <a:p>
            <a:pPr latinLnBrk="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1</a:t>
            </a:r>
            <a:r>
              <a:rPr lang="ko-KR" altLang="en-US" dirty="0">
                <a:latin typeface="+mj-ea"/>
                <a:ea typeface="+mj-ea"/>
              </a:rPr>
              <a:t>인칭 시점에서 플레이어가 특정 동물을 많이 죽이면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동물군에 유의미한 변화가 생기는 것을 목격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259" y="2842668"/>
            <a:ext cx="6490920" cy="3245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4246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dirty="0"/>
              <a:t>구현</a:t>
            </a:r>
            <a:endParaRPr lang="ko-KR" altLang="en-US" sz="3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캐릭터 </a:t>
            </a:r>
            <a:r>
              <a:rPr lang="en-US" altLang="ko-KR" dirty="0">
                <a:latin typeface="+mj-ea"/>
                <a:ea typeface="+mj-ea"/>
              </a:rPr>
              <a:t>AI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Behavior tree</a:t>
            </a:r>
            <a:r>
              <a:rPr lang="ko-KR" altLang="en-US" dirty="0">
                <a:latin typeface="+mj-ea"/>
                <a:ea typeface="+mj-ea"/>
              </a:rPr>
              <a:t>를 이용해 구성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63763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참조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현재까지</a:t>
            </a:r>
            <a:endParaRPr lang="en-US" altLang="ko-KR" dirty="0">
              <a:latin typeface="+mj-ea"/>
              <a:ea typeface="+mj-ea"/>
            </a:endParaRPr>
          </a:p>
          <a:p>
            <a:pPr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생태계 모델링을 위한 기초 연구 </a:t>
            </a:r>
            <a:r>
              <a:rPr lang="en-US" altLang="ko-KR" dirty="0">
                <a:latin typeface="+mj-ea"/>
                <a:ea typeface="+mj-ea"/>
              </a:rPr>
              <a:t>/ 1995. 11. 30 / </a:t>
            </a:r>
            <a:r>
              <a:rPr lang="ko-KR" altLang="en-US" dirty="0">
                <a:latin typeface="+mj-ea"/>
                <a:ea typeface="+mj-ea"/>
              </a:rPr>
              <a:t>한국해양연구소 유신재</a:t>
            </a: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69945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8732520" cy="4425776"/>
          </a:xfrm>
        </p:spPr>
        <p:txBody>
          <a:bodyPr>
            <a:normAutofit/>
          </a:bodyPr>
          <a:lstStyle/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ko-KR" altLang="en-US" sz="4000" dirty="0">
                <a:latin typeface="+mj-ea"/>
                <a:ea typeface="+mj-ea"/>
              </a:rPr>
              <a:t>생태계 모델링을 위한 기초 연구</a:t>
            </a:r>
            <a:endParaRPr lang="en-US" altLang="ko-KR" sz="4000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en-US" altLang="ko-KR" dirty="0">
                <a:latin typeface="+mj-ea"/>
                <a:ea typeface="+mj-ea"/>
              </a:rPr>
              <a:t>1995. 11. 30</a:t>
            </a:r>
          </a:p>
          <a:p>
            <a:pPr marL="0" indent="0" algn="ctr" latinLnBrk="0">
              <a:buNone/>
            </a:pPr>
            <a:r>
              <a:rPr lang="ko-KR" altLang="en-US" dirty="0">
                <a:latin typeface="+mj-ea"/>
                <a:ea typeface="+mj-ea"/>
              </a:rPr>
              <a:t>한국해양연구소 유신재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13223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8732520" cy="4425776"/>
          </a:xfrm>
        </p:spPr>
        <p:txBody>
          <a:bodyPr>
            <a:normAutofit/>
          </a:bodyPr>
          <a:lstStyle/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en-US" altLang="ko-KR" sz="2800" dirty="0">
                <a:latin typeface="+mj-ea"/>
                <a:ea typeface="+mj-ea"/>
              </a:rPr>
              <a:t>Using the Unity Game Engine to Develop a 3D</a:t>
            </a:r>
          </a:p>
          <a:p>
            <a:pPr marL="0" indent="0" algn="ctr" latinLnBrk="0">
              <a:buNone/>
            </a:pPr>
            <a:r>
              <a:rPr lang="en-US" altLang="ko-KR" sz="2800" dirty="0">
                <a:latin typeface="+mj-ea"/>
                <a:ea typeface="+mj-ea"/>
              </a:rPr>
              <a:t> Simulated Ecological System Based on a </a:t>
            </a:r>
          </a:p>
          <a:p>
            <a:pPr marL="0" indent="0" algn="ctr" latinLnBrk="0">
              <a:buNone/>
            </a:pPr>
            <a:r>
              <a:rPr lang="en-US" altLang="ko-KR" sz="2800" dirty="0">
                <a:latin typeface="+mj-ea"/>
                <a:ea typeface="+mj-ea"/>
              </a:rPr>
              <a:t>Predator–Prey Model Extended by Gene Evolution</a:t>
            </a: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en-US" altLang="ko-KR" dirty="0">
                <a:latin typeface="+mj-ea"/>
                <a:ea typeface="+mj-ea"/>
              </a:rPr>
              <a:t>Informatics 2022, 9, 9</a:t>
            </a:r>
          </a:p>
          <a:p>
            <a:pPr marL="0" indent="0" algn="ctr" latinLnBrk="0">
              <a:buNone/>
            </a:pPr>
            <a:r>
              <a:rPr lang="en-US" altLang="ko-KR" dirty="0">
                <a:latin typeface="+mj-ea"/>
                <a:ea typeface="+mj-ea"/>
              </a:rPr>
              <a:t>Attila Kiss and </a:t>
            </a:r>
            <a:r>
              <a:rPr lang="en-US" altLang="ko-KR" dirty="0" err="1">
                <a:latin typeface="+mj-ea"/>
                <a:ea typeface="+mj-ea"/>
              </a:rPr>
              <a:t>Gábor</a:t>
            </a:r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en-US" altLang="ko-KR" dirty="0" err="1">
                <a:latin typeface="+mj-ea"/>
                <a:ea typeface="+mj-ea"/>
              </a:rPr>
              <a:t>Pusztai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86874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고려 대상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42390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C988534-5144-8324-3EFC-7AC523742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37"/>
          <a:stretch/>
        </p:blipFill>
        <p:spPr>
          <a:xfrm>
            <a:off x="1447948" y="1326776"/>
            <a:ext cx="9357064" cy="4919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C25A24-6209-A5C4-B532-99FA12B5BF64}"/>
              </a:ext>
            </a:extLst>
          </p:cNvPr>
          <p:cNvSpPr txBox="1"/>
          <p:nvPr/>
        </p:nvSpPr>
        <p:spPr>
          <a:xfrm>
            <a:off x="1187243" y="6386731"/>
            <a:ext cx="4878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>
                <a:hlinkClick r:id="rId3"/>
              </a:rPr>
              <a:t>https://wornox.github.io/AnimalFarmWebGL</a:t>
            </a:r>
            <a:endParaRPr lang="en-US" altLang="ko-KR" dirty="0"/>
          </a:p>
          <a:p>
            <a:endParaRPr lang="pt-BR" altLang="ko-KR" dirty="0"/>
          </a:p>
        </p:txBody>
      </p:sp>
    </p:spTree>
    <p:extLst>
      <p:ext uri="{BB962C8B-B14F-4D97-AF65-F5344CB8AC3E}">
        <p14:creationId xmlns:p14="http://schemas.microsoft.com/office/powerpoint/2010/main" val="3328698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C1E55B3-2FD0-A552-66AE-08D371E6B7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37"/>
          <a:stretch/>
        </p:blipFill>
        <p:spPr>
          <a:xfrm>
            <a:off x="1417468" y="1326776"/>
            <a:ext cx="9357064" cy="491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134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문제점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식물이 꾸준히 </a:t>
            </a:r>
            <a:r>
              <a:rPr lang="ko-KR" altLang="en-US" dirty="0" err="1">
                <a:latin typeface="+mj-ea"/>
                <a:ea typeface="+mj-ea"/>
              </a:rPr>
              <a:t>랜덤생성되는게</a:t>
            </a:r>
            <a:r>
              <a:rPr lang="ko-KR" altLang="en-US" dirty="0">
                <a:latin typeface="+mj-ea"/>
                <a:ea typeface="+mj-ea"/>
              </a:rPr>
              <a:t> 아닌 것 같음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식물 개체수가 항상 일정함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식물이 자라지 않는 산맥 구간이 있음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동물들이 그쪽으로 자꾸 이동함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각 동물들이 지금 뭐하고 있는지 파악하기가 어려움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포식자가 피식자 하나를 무한히 쫓아 감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피식자가 속도가 느린 경우가 많아 반드시 잡힘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피식자가 포식자를 바로 인지하고 </a:t>
            </a:r>
            <a:r>
              <a:rPr lang="ko-KR" altLang="en-US" dirty="0" err="1">
                <a:latin typeface="+mj-ea"/>
                <a:ea typeface="+mj-ea"/>
              </a:rPr>
              <a:t>도망감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기습이 없음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해결책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평지에 식물 랜덤생성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식물 개체수가 일정하게 증가하도록 하기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j-ea"/>
                <a:ea typeface="+mj-ea"/>
              </a:rPr>
              <a:t>맵에서</a:t>
            </a:r>
            <a:r>
              <a:rPr lang="ko-KR" altLang="en-US" dirty="0">
                <a:latin typeface="+mj-ea"/>
                <a:ea typeface="+mj-ea"/>
              </a:rPr>
              <a:t> 각 동물들의 가시성 높게 하기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포식자</a:t>
            </a:r>
            <a:r>
              <a:rPr lang="en-US" altLang="ko-KR" dirty="0">
                <a:latin typeface="+mj-ea"/>
                <a:ea typeface="+mj-ea"/>
              </a:rPr>
              <a:t>/</a:t>
            </a:r>
            <a:r>
              <a:rPr lang="ko-KR" altLang="en-US" dirty="0">
                <a:latin typeface="+mj-ea"/>
                <a:ea typeface="+mj-ea"/>
              </a:rPr>
              <a:t>피식자의 </a:t>
            </a:r>
            <a:r>
              <a:rPr lang="en-US" altLang="ko-KR" dirty="0">
                <a:latin typeface="+mj-ea"/>
                <a:ea typeface="+mj-ea"/>
              </a:rPr>
              <a:t>hiding place </a:t>
            </a:r>
            <a:r>
              <a:rPr lang="ko-KR" altLang="en-US" dirty="0">
                <a:latin typeface="+mj-ea"/>
                <a:ea typeface="+mj-ea"/>
              </a:rPr>
              <a:t>제공</a:t>
            </a:r>
            <a:r>
              <a:rPr lang="en-US" altLang="ko-KR" dirty="0">
                <a:latin typeface="+mj-ea"/>
                <a:ea typeface="+mj-ea"/>
              </a:rPr>
              <a:t>?</a:t>
            </a: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75999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dirty="0"/>
              <a:t>주제</a:t>
            </a:r>
            <a:endParaRPr lang="ko-KR" altLang="en-US" sz="3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en-US" altLang="ko-KR" dirty="0">
                <a:latin typeface="+mj-ea"/>
                <a:ea typeface="+mj-ea"/>
              </a:rPr>
              <a:t>Prey-predator </a:t>
            </a:r>
            <a:r>
              <a:rPr lang="ko-KR" altLang="en-US" dirty="0">
                <a:latin typeface="+mj-ea"/>
                <a:ea typeface="+mj-ea"/>
              </a:rPr>
              <a:t>모델을 베이스로 다양한 동식물이 상호작용하는 안정적인 생태계 구성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이때 </a:t>
            </a:r>
            <a:r>
              <a:rPr lang="ko-KR" altLang="en-US" dirty="0" err="1">
                <a:latin typeface="+mj-ea"/>
                <a:ea typeface="+mj-ea"/>
              </a:rPr>
              <a:t>맵은</a:t>
            </a:r>
            <a:r>
              <a:rPr lang="ko-KR" altLang="en-US" dirty="0">
                <a:latin typeface="+mj-ea"/>
                <a:ea typeface="+mj-ea"/>
              </a:rPr>
              <a:t> 반드시 한 개</a:t>
            </a:r>
          </a:p>
          <a:p>
            <a:pPr latinLnBrk="0"/>
            <a:endParaRPr lang="ko-KR" altLang="en-US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플레이어가 특정 종류 동물을 사냥하여 급격하게 개체수가 줄었을 경우를 가정</a:t>
            </a:r>
          </a:p>
          <a:p>
            <a:pPr latinLnBrk="0"/>
            <a:endParaRPr lang="ko-KR" altLang="en-US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이에 따른 다른 개체군의 성장률을 계산하여 시뮬레이션</a:t>
            </a:r>
          </a:p>
          <a:p>
            <a:pPr latinLnBrk="0"/>
            <a:endParaRPr lang="ko-KR" altLang="en-US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 특정 개체군이 너무 큰 밀도로 성장했을 때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이를 억제할 수 있는 상위 포식자를 맵 내부로 유입</a:t>
            </a: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64514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7"/>
            <a:ext cx="10058400" cy="5206057"/>
          </a:xfrm>
        </p:spPr>
        <p:txBody>
          <a:bodyPr>
            <a:normAutofit fontScale="92500" lnSpcReduction="10000"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고려 대상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개체군 간의 포식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 err="1">
                <a:latin typeface="+mj-ea"/>
                <a:ea typeface="+mj-ea"/>
              </a:rPr>
              <a:t>피식</a:t>
            </a:r>
            <a:r>
              <a:rPr lang="ko-KR" altLang="en-US" dirty="0">
                <a:latin typeface="+mj-ea"/>
                <a:ea typeface="+mj-ea"/>
              </a:rPr>
              <a:t> 관계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포식자로 인한 개체군 </a:t>
            </a:r>
            <a:r>
              <a:rPr lang="ko-KR" altLang="en-US" dirty="0" err="1">
                <a:latin typeface="+mj-ea"/>
                <a:ea typeface="+mj-ea"/>
              </a:rPr>
              <a:t>성장율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전체 생태계에서 군집 비율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j-ea"/>
                <a:ea typeface="+mj-ea"/>
              </a:rPr>
              <a:t>종내경쟁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 err="1">
                <a:latin typeface="+mj-ea"/>
                <a:ea typeface="+mj-ea"/>
              </a:rPr>
              <a:t>종외경쟁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제외 대상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기후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계절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지형 변화 등 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식물의 종류 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초식동물의 먹이 선호도</a:t>
            </a:r>
            <a:r>
              <a:rPr lang="en-US" altLang="ko-KR" dirty="0">
                <a:latin typeface="+mj-ea"/>
                <a:ea typeface="+mj-ea"/>
              </a:rPr>
              <a:t>), </a:t>
            </a:r>
            <a:r>
              <a:rPr lang="ko-KR" altLang="en-US" dirty="0">
                <a:latin typeface="+mj-ea"/>
                <a:ea typeface="+mj-ea"/>
              </a:rPr>
              <a:t>식물의 생태 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자라는 조건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동물의 유전자 변화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 err="1">
                <a:latin typeface="+mj-ea"/>
                <a:ea typeface="+mj-ea"/>
              </a:rPr>
              <a:t>피식</a:t>
            </a:r>
            <a:r>
              <a:rPr lang="ko-KR" altLang="en-US" dirty="0">
                <a:latin typeface="+mj-ea"/>
                <a:ea typeface="+mj-ea"/>
              </a:rPr>
              <a:t> 이외의 개체군 관계 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기생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공생 등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분해자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에너지나 물질의 흐름 등을 고려하는 생태계 생태학보다는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각 개체들 간의 포식관계를 조명하는 군집 생태학적 접근에 가까움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4816020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2869</TotalTime>
  <Words>515</Words>
  <Application>Microsoft Office PowerPoint</Application>
  <PresentationFormat>와이드스크린</PresentationFormat>
  <Paragraphs>103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Arial</vt:lpstr>
      <vt:lpstr>Trebuchet MS</vt:lpstr>
      <vt:lpstr>Wingdings 3</vt:lpstr>
      <vt:lpstr>패싯</vt:lpstr>
      <vt:lpstr>졸업논문 10주차</vt:lpstr>
      <vt:lpstr>PowerPoint 프레젠테이션</vt:lpstr>
      <vt:lpstr>PowerPoint 프레젠테이션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주제</vt:lpstr>
      <vt:lpstr>설계</vt:lpstr>
      <vt:lpstr>설계</vt:lpstr>
      <vt:lpstr>설계</vt:lpstr>
      <vt:lpstr>설계</vt:lpstr>
      <vt:lpstr>설계</vt:lpstr>
      <vt:lpstr>구현</vt:lpstr>
      <vt:lpstr>참조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륜하</dc:creator>
  <cp:lastModifiedBy>USER</cp:lastModifiedBy>
  <cp:revision>127</cp:revision>
  <dcterms:created xsi:type="dcterms:W3CDTF">2022-09-24T12:13:24Z</dcterms:created>
  <dcterms:modified xsi:type="dcterms:W3CDTF">2022-10-30T16:30:28Z</dcterms:modified>
</cp:coreProperties>
</file>

<file path=docProps/thumbnail.jpeg>
</file>